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ST-Nizhegorodsky" pitchFamily="2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0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9C"/>
    <a:srgbClr val="FFD94C"/>
    <a:srgbClr val="F3F3F3"/>
    <a:srgbClr val="FFA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40"/>
      </p:cViewPr>
      <p:guideLst>
        <p:guide orient="horz" pos="210"/>
        <p:guide pos="461"/>
        <p:guide orient="horz" pos="3997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06BDF-3C0B-C15F-C100-A9CC303A6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E3F0BE-E106-716E-574C-218D3A6DF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D8DE3-6E83-E412-0B63-EF96A7B5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6F7-E9B1-4EE4-93EF-37E62556B12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9DD197-EC1B-5170-E19A-979AD647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2DAB04-B326-9550-E1D0-D3235AB1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231-5848-4998-AC3B-B8547D9B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6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DD57-6022-D942-5A3D-3883EF31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3E54BA-C7EF-85BA-4E95-AC98CAD9C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5F42B-64CF-8478-04DE-C7ABD695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6F7-E9B1-4EE4-93EF-37E62556B12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A6CE1E-5405-5952-785D-282830DD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CBAD3-8323-459D-5045-C0120583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231-5848-4998-AC3B-B8547D9B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1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0AACFE-68B8-B16B-42F5-8AFB2CB64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DBFE71-A842-E8C8-7B70-A4893F6A4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4FFED0-48AC-DD2C-A766-B4D4A9EE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6F7-E9B1-4EE4-93EF-37E62556B12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D03A5-7CAA-1983-1CE4-59E75FE8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7698E-AB48-A700-B5D8-855B5E5E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231-5848-4998-AC3B-B8547D9B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623DE-8D1D-0B2C-D423-41E572E6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BA744-3CC5-8D56-DBFC-FD73B0175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31B6B3-65B6-F31F-3647-121DFD99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6F7-E9B1-4EE4-93EF-37E62556B12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BA460-96B7-AA9C-D18A-73FCFF1FD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08647-48F4-30AD-112D-C57E161D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231-5848-4998-AC3B-B8547D9B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4E47E-EAB7-6FE4-1769-9294A94C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D51E9D-6C8F-CA94-DCC0-1EA489533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F940C-32FB-1B6A-326E-BD834D8E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6F7-E9B1-4EE4-93EF-37E62556B12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F127E-6464-379C-87EF-73B21F1A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39239E-6BD7-1D8B-3636-36946212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231-5848-4998-AC3B-B8547D9B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8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6DB39-0F36-2B89-FF1C-D9A75506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81D8B-CDB7-45EB-2C3B-70A7C77E9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920272-0087-FC51-A9E8-C26D8F7C7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1DACEB-3E2B-F7A7-6E5E-9880FB2C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6F7-E9B1-4EE4-93EF-37E62556B12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095DD8-D48F-E938-C997-76C8D2A6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C4E370-CCCB-3212-9BAF-FFFD886F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231-5848-4998-AC3B-B8547D9B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3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FD2F4-7673-D2AE-F420-78D5C492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87ABCB-41CB-5725-5A60-0DCF17C1D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A3DF99-3692-66C5-40E1-C48AE2058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5BD5CD-8979-4403-4B00-87613D0B5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11238F-0CAF-0AD0-5537-70D9BA791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248C89-263A-888A-6E98-9B5E7BD3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6F7-E9B1-4EE4-93EF-37E62556B12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0732F2-57E5-F4AB-BD17-9AC98266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9FA467-EFF7-967E-375B-2AF5C4E0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231-5848-4998-AC3B-B8547D9B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3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A9BDD-AE02-11CF-40F1-FBEB0E82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A54DA6-8730-89C3-C198-71C143CA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6F7-E9B1-4EE4-93EF-37E62556B12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D385F7-599C-E777-ACFC-E9642091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6C2809-DDCE-4D56-4BB8-B5CA34FC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231-5848-4998-AC3B-B8547D9B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2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C671BA-0191-43C0-D34B-79C54BA5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6F7-E9B1-4EE4-93EF-37E62556B12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1469E4-5593-7633-48A7-509C30AE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D8C19C-027B-6107-F541-8636F8FC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231-5848-4998-AC3B-B8547D9B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3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7F5FE-1277-256B-0C8A-5E58413A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12C25-EAC7-9F7C-8BC3-474DAE4E9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3B5911-9349-E6EB-8616-460C08FA6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FEDEB7-6C53-5456-3948-676EFB4E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6F7-E9B1-4EE4-93EF-37E62556B12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CD323D-3B8D-5CC0-F5FA-889A08B1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BDFEAE-C15E-2ECE-67DE-83F138B9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231-5848-4998-AC3B-B8547D9B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0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2690D-3095-3F3A-7D62-B77FFEDF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C06DF0-B240-F200-473B-860EB29AA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DC0BA6-B957-E2DD-D3E5-3BCA32FAD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468C5-1998-631F-2DAF-9729D95E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6F7-E9B1-4EE4-93EF-37E62556B12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84B7D7-CFAD-967E-5BC5-5B32FCE7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CC9384-DA41-66E5-EB1D-48068984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231-5848-4998-AC3B-B8547D9B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5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0C9D8-F293-53F7-E533-FD593B1A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985B0F-E4ED-E001-342B-23444CF11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04023-F716-7FC9-93D0-BD2E295B2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D6F7-E9B1-4EE4-93EF-37E62556B12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617F00-8BCF-3CD3-5CFA-8C2CB1098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A7BC3-CFF7-0418-41B8-3A0ACC981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C5231-5848-4998-AC3B-B8547D9B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7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ga-na-volge.ru/" TargetMode="External"/><Relationship Id="rId2" Type="http://schemas.openxmlformats.org/officeDocument/2006/relationships/hyperlink" Target="https://privolge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C18311-EBF7-C4EF-EC75-81E8F666A2C0}"/>
              </a:ext>
            </a:extLst>
          </p:cNvPr>
          <p:cNvSpPr txBox="1"/>
          <p:nvPr/>
        </p:nvSpPr>
        <p:spPr>
          <a:xfrm>
            <a:off x="3942555" y="5765369"/>
            <a:ext cx="4306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СТОРИЯ ПРАЗДНИКА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3A4D39-9D29-E122-F99C-F8AE969E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158" y="723299"/>
            <a:ext cx="8301684" cy="4733604"/>
          </a:xfrm>
        </p:spPr>
        <p:txBody>
          <a:bodyPr>
            <a:noAutofit/>
          </a:bodyPr>
          <a:lstStyle/>
          <a:p>
            <a:pPr algn="ctr"/>
            <a:r>
              <a:rPr lang="ru-RU" sz="12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День славянской</a:t>
            </a:r>
            <a:br>
              <a:rPr lang="en-US" sz="12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</a:br>
            <a:r>
              <a:rPr lang="ru-RU" sz="12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письменности</a:t>
            </a:r>
            <a:br>
              <a:rPr lang="en-US" sz="12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</a:br>
            <a:r>
              <a:rPr lang="ru-RU" sz="12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и культуры 2023</a:t>
            </a:r>
            <a:endParaRPr lang="ru-RU" sz="12000" dirty="0">
              <a:solidFill>
                <a:srgbClr val="C00000"/>
              </a:solidFill>
              <a:latin typeface="ST-Nizhegorodsky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3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C18311-EBF7-C4EF-EC75-81E8F666A2C0}"/>
              </a:ext>
            </a:extLst>
          </p:cNvPr>
          <p:cNvSpPr txBox="1"/>
          <p:nvPr/>
        </p:nvSpPr>
        <p:spPr>
          <a:xfrm>
            <a:off x="4141432" y="2100969"/>
            <a:ext cx="2481262" cy="3761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Буква «э» появилась в алфавите после заимствования иностранных слов с соответствующим звуком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До этого необходимости в ней не было. Да и сейчас во многих словах, особенно на конце, её заменяет «е», например, «пенсне».</a:t>
            </a:r>
            <a:endParaRPr lang="en-US" b="0" i="0" kern="1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3A4D39-9D29-E122-F99C-F8AE969E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5"/>
            <a:ext cx="5459413" cy="1127125"/>
          </a:xfrm>
        </p:spPr>
        <p:txBody>
          <a:bodyPr>
            <a:noAutofit/>
          </a:bodyPr>
          <a:lstStyle/>
          <a:p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Интересные</a:t>
            </a:r>
            <a:r>
              <a:rPr lang="en-US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 </a:t>
            </a:r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факты</a:t>
            </a:r>
            <a:br>
              <a:rPr lang="en-US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</a:br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О русской письменности</a:t>
            </a:r>
            <a:endParaRPr lang="ru-RU" sz="5000" dirty="0">
              <a:solidFill>
                <a:srgbClr val="C00000"/>
              </a:solidFill>
              <a:latin typeface="ST-Nizhegorodsky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8C508-A005-08C8-51D3-BBF343104713}"/>
              </a:ext>
            </a:extLst>
          </p:cNvPr>
          <p:cNvSpPr txBox="1"/>
          <p:nvPr/>
        </p:nvSpPr>
        <p:spPr>
          <a:xfrm>
            <a:off x="7398838" y="4369733"/>
            <a:ext cx="4061325" cy="1914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 время правления Петра I была проведена первая 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реформа письма, в ходе которой были отменены некоторые писавшиеся по традиции </a:t>
            </a:r>
            <a:r>
              <a:rPr lang="ru-RU" kern="1000" dirty="0">
                <a:solidFill>
                  <a:schemeClr val="bg2">
                    <a:lumMod val="10000"/>
                  </a:schemeClr>
                </a:solidFill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буквы —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ω (омега),</a:t>
            </a:r>
            <a:b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ψ (пси), ξ (кси) и другие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786BB65-2E6B-4299-B211-33AF9BA0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7" y="1986641"/>
            <a:ext cx="3282595" cy="43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90E1CCD-8A34-239F-DA83-710A6A2B8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8838" y="333375"/>
            <a:ext cx="38454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0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5B1EB6F3-B2E9-3BF8-DED9-50B6B026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742" y="-741023"/>
            <a:ext cx="4403045" cy="44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C18311-EBF7-C4EF-EC75-81E8F666A2C0}"/>
              </a:ext>
            </a:extLst>
          </p:cNvPr>
          <p:cNvSpPr txBox="1"/>
          <p:nvPr/>
        </p:nvSpPr>
        <p:spPr>
          <a:xfrm>
            <a:off x="731839" y="1893241"/>
            <a:ext cx="4805361" cy="222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 славянских языках нередко встречается так называемая </a:t>
            </a:r>
            <a:r>
              <a:rPr lang="ru-RU" b="0" i="0" kern="1000" dirty="0" err="1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энантиосемия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Это когда</a:t>
            </a:r>
            <a:b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 разных языках созвучное слово имеет противоположное значение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Например, польское «</a:t>
            </a:r>
            <a:r>
              <a:rPr lang="ru-RU" b="0" i="0" kern="100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uroda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в переводе на русский «красота». А чешское «</a:t>
            </a:r>
            <a:r>
              <a:rPr lang="ru-RU" b="0" i="0" kern="100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úžasný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по-русски «великолепный».</a:t>
            </a:r>
            <a:endParaRPr lang="en-US" b="0" i="0" kern="1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3A4D39-9D29-E122-F99C-F8AE969E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5"/>
            <a:ext cx="5459413" cy="1127125"/>
          </a:xfrm>
        </p:spPr>
        <p:txBody>
          <a:bodyPr>
            <a:noAutofit/>
          </a:bodyPr>
          <a:lstStyle/>
          <a:p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Интересные</a:t>
            </a:r>
            <a:r>
              <a:rPr lang="en-US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 </a:t>
            </a:r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факты</a:t>
            </a:r>
            <a:br>
              <a:rPr lang="en-US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</a:br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О русской письменности</a:t>
            </a:r>
            <a:endParaRPr lang="ru-RU" sz="5000" dirty="0">
              <a:solidFill>
                <a:srgbClr val="C00000"/>
              </a:solidFill>
              <a:latin typeface="ST-Nizhegorodsky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8C508-A005-08C8-51D3-BBF343104713}"/>
              </a:ext>
            </a:extLst>
          </p:cNvPr>
          <p:cNvSpPr txBox="1"/>
          <p:nvPr/>
        </p:nvSpPr>
        <p:spPr>
          <a:xfrm>
            <a:off x="7065394" y="5322797"/>
            <a:ext cx="4618991" cy="991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Долгое время наши предки писали</a:t>
            </a:r>
            <a:b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без пробелов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Нормой русского</a:t>
            </a:r>
            <a:b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письма пробел стал только в XVIII веке.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FD3FF9-EC43-C4C1-0B48-9D596FAC4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838" y="4336869"/>
            <a:ext cx="4875956" cy="19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4D1FC6-4CE3-B65A-705A-1BDDDD699563}"/>
              </a:ext>
            </a:extLst>
          </p:cNvPr>
          <p:cNvSpPr txBox="1"/>
          <p:nvPr/>
        </p:nvSpPr>
        <p:spPr>
          <a:xfrm>
            <a:off x="7078185" y="2737056"/>
            <a:ext cx="4618991" cy="991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kern="1000" dirty="0">
                <a:solidFill>
                  <a:schemeClr val="bg2">
                    <a:lumMod val="10000"/>
                  </a:schemeClr>
                </a:solidFill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 реформы 1708 года не было строчных букв, весь текст писался заглавными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429B02F-F160-894F-D680-615153FCEDED}"/>
              </a:ext>
            </a:extLst>
          </p:cNvPr>
          <p:cNvGrpSpPr/>
          <p:nvPr/>
        </p:nvGrpSpPr>
        <p:grpSpPr>
          <a:xfrm>
            <a:off x="6993797" y="4365896"/>
            <a:ext cx="4250466" cy="808147"/>
            <a:chOff x="6913742" y="4307134"/>
            <a:chExt cx="4330521" cy="82336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FCE1336-CCAC-163B-85E7-508BD1750851}"/>
                </a:ext>
              </a:extLst>
            </p:cNvPr>
            <p:cNvSpPr/>
            <p:nvPr/>
          </p:nvSpPr>
          <p:spPr>
            <a:xfrm>
              <a:off x="6913742" y="4307134"/>
              <a:ext cx="328886" cy="8233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2557E8D-8FEC-58C3-D99C-7E14E8D69FEA}"/>
                </a:ext>
              </a:extLst>
            </p:cNvPr>
            <p:cNvSpPr/>
            <p:nvPr/>
          </p:nvSpPr>
          <p:spPr>
            <a:xfrm>
              <a:off x="10915377" y="4307134"/>
              <a:ext cx="328886" cy="8233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1BE3DC7-A874-05EB-6740-B2EB61494E8E}"/>
                </a:ext>
              </a:extLst>
            </p:cNvPr>
            <p:cNvSpPr/>
            <p:nvPr/>
          </p:nvSpPr>
          <p:spPr>
            <a:xfrm rot="16200000">
              <a:off x="8901714" y="3049325"/>
              <a:ext cx="340788" cy="382156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718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C18311-EBF7-C4EF-EC75-81E8F666A2C0}"/>
              </a:ext>
            </a:extLst>
          </p:cNvPr>
          <p:cNvSpPr txBox="1"/>
          <p:nvPr/>
        </p:nvSpPr>
        <p:spPr>
          <a:xfrm>
            <a:off x="731837" y="1394601"/>
            <a:ext cx="4959594" cy="283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 страшно под пулями мёртвыми лечь,</a:t>
            </a: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 горько остаться без крова,</a:t>
            </a: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 мы сохраним тебя, русская речь,</a:t>
            </a: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Великое русское слово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endParaRPr lang="ru-RU" b="0" i="0" kern="1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Свободным и чистым тебя пронесём,</a:t>
            </a: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внукам дадим, и от плена спасём</a:t>
            </a: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Навеки!</a:t>
            </a:r>
            <a:endParaRPr lang="ru-RU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CBFBCC-4939-2015-EB45-3F4D57A0C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432" y="0"/>
            <a:ext cx="65005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D43824-8C6C-E571-D63C-391AEB6181BD}"/>
              </a:ext>
            </a:extLst>
          </p:cNvPr>
          <p:cNvSpPr txBox="1"/>
          <p:nvPr/>
        </p:nvSpPr>
        <p:spPr>
          <a:xfrm>
            <a:off x="731839" y="4831061"/>
            <a:ext cx="4959594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Ахматова Анна Андреевна</a:t>
            </a:r>
            <a:endParaRPr lang="ru-RU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3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C18311-EBF7-C4EF-EC75-81E8F666A2C0}"/>
              </a:ext>
            </a:extLst>
          </p:cNvPr>
          <p:cNvSpPr txBox="1"/>
          <p:nvPr/>
        </p:nvSpPr>
        <p:spPr>
          <a:xfrm>
            <a:off x="731838" y="1893241"/>
            <a:ext cx="5287961" cy="1914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вам понравилась презентация — пользуйтесь! Меняйте под себя или оставляйте как есть — указывать автора не требуется.</a:t>
            </a:r>
          </a:p>
          <a:p>
            <a:pPr>
              <a:lnSpc>
                <a:spcPts val="2400"/>
              </a:lnSpc>
            </a:pPr>
            <a:endParaRPr lang="ru-RU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если захочется отблагодарить —</a:t>
            </a:r>
            <a:b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просто побродите по сайтам:</a:t>
            </a:r>
            <a:endParaRPr lang="en-US" b="0" i="0" kern="1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3A4D39-9D29-E122-F99C-F8AE969E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5"/>
            <a:ext cx="5459413" cy="1127125"/>
          </a:xfrm>
        </p:spPr>
        <p:txBody>
          <a:bodyPr>
            <a:noAutofit/>
          </a:bodyPr>
          <a:lstStyle/>
          <a:p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Лучшая благодарность</a:t>
            </a:r>
            <a:b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</a:br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за презентацию</a:t>
            </a:r>
            <a:endParaRPr lang="ru-RU" sz="5000" dirty="0">
              <a:solidFill>
                <a:srgbClr val="C00000"/>
              </a:solidFill>
              <a:latin typeface="ST-Nizhegorodsky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224AB-ED81-3F27-2040-D49C1229255D}"/>
              </a:ext>
            </a:extLst>
          </p:cNvPr>
          <p:cNvSpPr txBox="1"/>
          <p:nvPr/>
        </p:nvSpPr>
        <p:spPr>
          <a:xfrm>
            <a:off x="731839" y="4052737"/>
            <a:ext cx="3230562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kern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https://privolge.ru</a:t>
            </a:r>
            <a:endParaRPr lang="en-US" b="0" i="0" kern="1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5647D-7F5F-EB0F-B716-55C461B0705A}"/>
              </a:ext>
            </a:extLst>
          </p:cNvPr>
          <p:cNvSpPr txBox="1"/>
          <p:nvPr/>
        </p:nvSpPr>
        <p:spPr>
          <a:xfrm>
            <a:off x="720295" y="5529232"/>
            <a:ext cx="3987799" cy="537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Централизованная библиотечная система Приволжского района Самарской области</a:t>
            </a:r>
            <a:endParaRPr lang="ru-RU" sz="1400" b="0" i="0" kern="1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8936C-70A1-0153-A43C-6100FF315761}"/>
              </a:ext>
            </a:extLst>
          </p:cNvPr>
          <p:cNvSpPr txBox="1"/>
          <p:nvPr/>
        </p:nvSpPr>
        <p:spPr>
          <a:xfrm>
            <a:off x="720295" y="4428481"/>
            <a:ext cx="3798365" cy="537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Краеведческий сайт</a:t>
            </a:r>
            <a:br>
              <a:rPr lang="ru-RU" sz="1400" kern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Приволжского района Самарской области</a:t>
            </a:r>
            <a:endParaRPr lang="ru-RU" sz="1400" b="0" i="0" kern="1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B20D7-4067-7D71-A959-569358DEB570}"/>
              </a:ext>
            </a:extLst>
          </p:cNvPr>
          <p:cNvSpPr txBox="1"/>
          <p:nvPr/>
        </p:nvSpPr>
        <p:spPr>
          <a:xfrm>
            <a:off x="731839" y="5153488"/>
            <a:ext cx="3230562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https://www.kniga-na-volge.ru</a:t>
            </a:r>
            <a:endParaRPr lang="en-US" b="0" i="0" kern="1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23A692-0FA5-76C3-76C0-4E4F95655E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"/>
          <a:stretch/>
        </p:blipFill>
        <p:spPr>
          <a:xfrm>
            <a:off x="7188201" y="493328"/>
            <a:ext cx="5003799" cy="63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0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C18311-EBF7-C4EF-EC75-81E8F666A2C0}"/>
              </a:ext>
            </a:extLst>
          </p:cNvPr>
          <p:cNvSpPr txBox="1"/>
          <p:nvPr/>
        </p:nvSpPr>
        <p:spPr>
          <a:xfrm>
            <a:off x="731838" y="1893241"/>
            <a:ext cx="5287961" cy="4069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День славянской письменности и культуры отмечается ежегодно 24 мая.</a:t>
            </a:r>
          </a:p>
          <a:p>
            <a:pPr>
              <a:lnSpc>
                <a:spcPts val="2400"/>
              </a:lnSpc>
            </a:pPr>
            <a:endParaRPr lang="ru-RU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Корни Дня славянской письменности и культуры уходят в Болгарию. Там этот праздник отмечается с начала XIX века.</a:t>
            </a:r>
          </a:p>
          <a:p>
            <a:pPr>
              <a:lnSpc>
                <a:spcPts val="2400"/>
              </a:lnSpc>
            </a:pPr>
            <a:endParaRPr lang="en-US" b="0" i="0" kern="1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 России аналог торжества впервые прошёл в 1863 году на 1000-летие создания славянской азбуки Кириллом и Мефодием.</a:t>
            </a:r>
          </a:p>
          <a:p>
            <a:pPr>
              <a:lnSpc>
                <a:spcPts val="2400"/>
              </a:lnSpc>
            </a:pPr>
            <a:endParaRPr lang="ru-RU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1991 году праздник получил официальный статус государственного.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3A4D39-9D29-E122-F99C-F8AE969E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5"/>
            <a:ext cx="5459413" cy="1127125"/>
          </a:xfrm>
        </p:spPr>
        <p:txBody>
          <a:bodyPr>
            <a:noAutofit/>
          </a:bodyPr>
          <a:lstStyle/>
          <a:p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День славянской письменности и культуры</a:t>
            </a:r>
            <a:endParaRPr lang="ru-RU" sz="5000" dirty="0">
              <a:solidFill>
                <a:srgbClr val="C00000"/>
              </a:solidFill>
              <a:latin typeface="ST-Nizhegorodsky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ACBC9-3E02-C6D3-E188-7D8203C541C5}"/>
              </a:ext>
            </a:extLst>
          </p:cNvPr>
          <p:cNvSpPr txBox="1"/>
          <p:nvPr/>
        </p:nvSpPr>
        <p:spPr>
          <a:xfrm>
            <a:off x="7344697" y="4985286"/>
            <a:ext cx="3899566" cy="122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Каждый год центром торжественных мероприятий выбирался один из городов России. Эта традиция прекратилась после 2010-го — с этого года основные праздничные события проходят в Москве.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1F79D8-D02E-0599-3E33-3E3D4A68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90" y="337716"/>
            <a:ext cx="3108273" cy="3108273"/>
          </a:xfrm>
          <a:custGeom>
            <a:avLst/>
            <a:gdLst>
              <a:gd name="connsiteX0" fmla="*/ 0 w 2595716"/>
              <a:gd name="connsiteY0" fmla="*/ 0 h 2595716"/>
              <a:gd name="connsiteX1" fmla="*/ 2163088 w 2595716"/>
              <a:gd name="connsiteY1" fmla="*/ 0 h 2595716"/>
              <a:gd name="connsiteX2" fmla="*/ 2595716 w 2595716"/>
              <a:gd name="connsiteY2" fmla="*/ 432628 h 2595716"/>
              <a:gd name="connsiteX3" fmla="*/ 2595716 w 2595716"/>
              <a:gd name="connsiteY3" fmla="*/ 2595716 h 2595716"/>
              <a:gd name="connsiteX4" fmla="*/ 432628 w 2595716"/>
              <a:gd name="connsiteY4" fmla="*/ 2595716 h 2595716"/>
              <a:gd name="connsiteX5" fmla="*/ 0 w 2595716"/>
              <a:gd name="connsiteY5" fmla="*/ 2163088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716" h="2595716">
                <a:moveTo>
                  <a:pt x="0" y="0"/>
                </a:moveTo>
                <a:lnTo>
                  <a:pt x="2163088" y="0"/>
                </a:lnTo>
                <a:lnTo>
                  <a:pt x="2595716" y="432628"/>
                </a:lnTo>
                <a:lnTo>
                  <a:pt x="2595716" y="2595716"/>
                </a:lnTo>
                <a:lnTo>
                  <a:pt x="432628" y="2595716"/>
                </a:lnTo>
                <a:lnTo>
                  <a:pt x="0" y="2163088"/>
                </a:lnTo>
                <a:close/>
              </a:path>
            </a:pathLst>
          </a:custGeom>
          <a:noFill/>
          <a:ln w="38100">
            <a:solidFill>
              <a:srgbClr val="FFD94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838797-485A-BD5E-9EFE-4832E75A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497" y="978531"/>
            <a:ext cx="3108273" cy="3108273"/>
          </a:xfrm>
          <a:custGeom>
            <a:avLst/>
            <a:gdLst>
              <a:gd name="connsiteX0" fmla="*/ 0 w 2595716"/>
              <a:gd name="connsiteY0" fmla="*/ 0 h 2595716"/>
              <a:gd name="connsiteX1" fmla="*/ 2163088 w 2595716"/>
              <a:gd name="connsiteY1" fmla="*/ 0 h 2595716"/>
              <a:gd name="connsiteX2" fmla="*/ 2595716 w 2595716"/>
              <a:gd name="connsiteY2" fmla="*/ 432628 h 2595716"/>
              <a:gd name="connsiteX3" fmla="*/ 2595716 w 2595716"/>
              <a:gd name="connsiteY3" fmla="*/ 2595716 h 2595716"/>
              <a:gd name="connsiteX4" fmla="*/ 432628 w 2595716"/>
              <a:gd name="connsiteY4" fmla="*/ 2595716 h 2595716"/>
              <a:gd name="connsiteX5" fmla="*/ 0 w 2595716"/>
              <a:gd name="connsiteY5" fmla="*/ 2163088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716" h="2595716">
                <a:moveTo>
                  <a:pt x="0" y="0"/>
                </a:moveTo>
                <a:lnTo>
                  <a:pt x="2163088" y="0"/>
                </a:lnTo>
                <a:lnTo>
                  <a:pt x="2595716" y="432628"/>
                </a:lnTo>
                <a:lnTo>
                  <a:pt x="2595716" y="2595716"/>
                </a:lnTo>
                <a:lnTo>
                  <a:pt x="432628" y="2595716"/>
                </a:lnTo>
                <a:lnTo>
                  <a:pt x="0" y="2163088"/>
                </a:lnTo>
                <a:close/>
              </a:path>
            </a:pathLst>
          </a:custGeom>
          <a:noFill/>
          <a:ln w="38100">
            <a:solidFill>
              <a:srgbClr val="FFD94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6A1750-DFE4-9AB2-FED6-C607C700D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004" y="1619347"/>
            <a:ext cx="3108273" cy="3108273"/>
          </a:xfrm>
          <a:custGeom>
            <a:avLst/>
            <a:gdLst>
              <a:gd name="connsiteX0" fmla="*/ 0 w 2595716"/>
              <a:gd name="connsiteY0" fmla="*/ 0 h 2595716"/>
              <a:gd name="connsiteX1" fmla="*/ 2163088 w 2595716"/>
              <a:gd name="connsiteY1" fmla="*/ 0 h 2595716"/>
              <a:gd name="connsiteX2" fmla="*/ 2595716 w 2595716"/>
              <a:gd name="connsiteY2" fmla="*/ 432628 h 2595716"/>
              <a:gd name="connsiteX3" fmla="*/ 2595716 w 2595716"/>
              <a:gd name="connsiteY3" fmla="*/ 2595716 h 2595716"/>
              <a:gd name="connsiteX4" fmla="*/ 432628 w 2595716"/>
              <a:gd name="connsiteY4" fmla="*/ 2595716 h 2595716"/>
              <a:gd name="connsiteX5" fmla="*/ 0 w 2595716"/>
              <a:gd name="connsiteY5" fmla="*/ 2163088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716" h="2595716">
                <a:moveTo>
                  <a:pt x="0" y="0"/>
                </a:moveTo>
                <a:lnTo>
                  <a:pt x="2163088" y="0"/>
                </a:lnTo>
                <a:lnTo>
                  <a:pt x="2595716" y="432628"/>
                </a:lnTo>
                <a:lnTo>
                  <a:pt x="2595716" y="2595716"/>
                </a:lnTo>
                <a:lnTo>
                  <a:pt x="432628" y="2595716"/>
                </a:lnTo>
                <a:lnTo>
                  <a:pt x="0" y="2163088"/>
                </a:lnTo>
                <a:close/>
              </a:path>
            </a:pathLst>
          </a:custGeom>
          <a:noFill/>
          <a:ln w="38100">
            <a:solidFill>
              <a:srgbClr val="FFD94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0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C18311-EBF7-C4EF-EC75-81E8F666A2C0}"/>
              </a:ext>
            </a:extLst>
          </p:cNvPr>
          <p:cNvSpPr txBox="1"/>
          <p:nvPr/>
        </p:nvSpPr>
        <p:spPr>
          <a:xfrm>
            <a:off x="731838" y="1893241"/>
            <a:ext cx="5287961" cy="4376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Братья Кирилл и Мефодий принесли на Русь азбуку, которая сейчас почти не изменилась.</a:t>
            </a:r>
            <a:endParaRPr lang="en-US" b="0" i="0" kern="1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en-US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Они перевели много книг с греческого на славянский язык и ввели богослужение на славянском языке. Претерпели за это много гонений от римских католиков: те не хотели, чтобы у славян была своя письменность.</a:t>
            </a:r>
          </a:p>
          <a:p>
            <a:pPr>
              <a:lnSpc>
                <a:spcPts val="2400"/>
              </a:lnSpc>
            </a:pPr>
            <a:endParaRPr lang="ru-RU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это братья отвечали: «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Разве не для всех светит солнце, разве не для всех идёт дождь, разве не ко всем должно прийти Слово Божией истины, и на том языке, на котором говорит человек?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3A4D39-9D29-E122-F99C-F8AE969E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5"/>
            <a:ext cx="5459413" cy="1127125"/>
          </a:xfrm>
        </p:spPr>
        <p:txBody>
          <a:bodyPr>
            <a:noAutofit/>
          </a:bodyPr>
          <a:lstStyle/>
          <a:p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История создания славянской письменности</a:t>
            </a:r>
            <a:endParaRPr lang="ru-RU" sz="5000" dirty="0">
              <a:solidFill>
                <a:srgbClr val="C00000"/>
              </a:solidFill>
              <a:latin typeface="ST-Nizhegorodsky" pitchFamily="2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2A8E62-C7AD-7353-4797-D9904FAA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1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469" y="368300"/>
            <a:ext cx="4319279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9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F9CCFE-7400-F66E-C5FD-55FA7DE3EC1D}"/>
              </a:ext>
            </a:extLst>
          </p:cNvPr>
          <p:cNvSpPr/>
          <p:nvPr/>
        </p:nvSpPr>
        <p:spPr>
          <a:xfrm>
            <a:off x="-1" y="1"/>
            <a:ext cx="3746501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8F5354-D79D-1F84-5068-1C93D83EC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1543" y="0"/>
            <a:ext cx="8730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C18311-EBF7-C4EF-EC75-81E8F666A2C0}"/>
              </a:ext>
            </a:extLst>
          </p:cNvPr>
          <p:cNvSpPr txBox="1"/>
          <p:nvPr/>
        </p:nvSpPr>
        <p:spPr>
          <a:xfrm>
            <a:off x="731838" y="1255898"/>
            <a:ext cx="3869191" cy="4992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Братья появились на свет</a:t>
            </a:r>
            <a:b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византийском городе Салоники. Их отцом был военачальник, мужчина</a:t>
            </a:r>
            <a:r>
              <a:rPr lang="en-US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 знатного рода,</a:t>
            </a:r>
            <a:br>
              <a:rPr lang="en-US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семья жила очень хорошо.</a:t>
            </a:r>
            <a:br>
              <a:rPr lang="en-US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Мать занималась воспитанием семерых сыновей: Мефодий был самым старшим из них, а Кирилл — самым младшим.</a:t>
            </a:r>
            <a:endParaRPr lang="en-US" b="0" i="0" kern="1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en-US" kern="1000" dirty="0">
              <a:solidFill>
                <a:schemeClr val="bg2">
                  <a:lumMod val="10000"/>
                </a:schemeClr>
              </a:solidFill>
              <a:highlight>
                <a:srgbClr val="FCF49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До пострига братьев звали иначе: Михаил (Мефодий) и Константин (Кирилл)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Поскольку мальчики принадлежали богатому знатному роду, они получили прекрасное образование.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3A4D39-9D29-E122-F99C-F8AE969E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6"/>
            <a:ext cx="5459413" cy="441687"/>
          </a:xfrm>
        </p:spPr>
        <p:txBody>
          <a:bodyPr>
            <a:noAutofit/>
          </a:bodyPr>
          <a:lstStyle/>
          <a:p>
            <a:r>
              <a:rPr lang="ru-RU" sz="5000" dirty="0">
                <a:solidFill>
                  <a:srgbClr val="C00000"/>
                </a:solidFill>
                <a:latin typeface="ST-Nizhegorodsky" pitchFamily="2" charset="0"/>
                <a:cs typeface="Arial" panose="020B0604020202020204" pitchFamily="34" charset="0"/>
              </a:rPr>
              <a:t>Кирилл и </a:t>
            </a:r>
            <a:r>
              <a:rPr lang="ru-RU" sz="5000" dirty="0" err="1">
                <a:solidFill>
                  <a:srgbClr val="C00000"/>
                </a:solidFill>
                <a:latin typeface="ST-Nizhegorodsky" pitchFamily="2" charset="0"/>
                <a:cs typeface="Arial" panose="020B0604020202020204" pitchFamily="34" charset="0"/>
              </a:rPr>
              <a:t>мефодий</a:t>
            </a:r>
            <a:endParaRPr lang="ru-RU" sz="5000" dirty="0">
              <a:solidFill>
                <a:srgbClr val="C00000"/>
              </a:solidFill>
              <a:latin typeface="ST-Nizhegorodsky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9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C18311-EBF7-C4EF-EC75-81E8F666A2C0}"/>
              </a:ext>
            </a:extLst>
          </p:cNvPr>
          <p:cNvSpPr txBox="1"/>
          <p:nvPr/>
        </p:nvSpPr>
        <p:spPr>
          <a:xfrm>
            <a:off x="731838" y="1893241"/>
            <a:ext cx="5287961" cy="4069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Большинство филологов утверждают, что именно этот алфавит был создан Кириллом.</a:t>
            </a:r>
          </a:p>
          <a:p>
            <a:pPr>
              <a:lnSpc>
                <a:spcPts val="2400"/>
              </a:lnSpc>
            </a:pPr>
            <a:endParaRPr lang="ru-RU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Первая надпись на глаголице датируется 893 годом. По некоторым источникам, в основу создания глаголических символов были взяты древние славянские руны, где основным знаком был крест. Всего в алфавите насчитывалось 40 букв.</a:t>
            </a:r>
          </a:p>
          <a:p>
            <a:pPr>
              <a:lnSpc>
                <a:spcPts val="2400"/>
              </a:lnSpc>
            </a:pPr>
            <a:endParaRPr lang="ru-RU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Эту азбуку чаще всего использовали для тайных переписок. В обычной жизни она была мало распространена.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3A4D39-9D29-E122-F99C-F8AE969E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5"/>
            <a:ext cx="5459413" cy="1127125"/>
          </a:xfrm>
        </p:spPr>
        <p:txBody>
          <a:bodyPr>
            <a:noAutofit/>
          </a:bodyPr>
          <a:lstStyle/>
          <a:p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Глаголица — первый славянский алфавит</a:t>
            </a:r>
            <a:endParaRPr lang="ru-RU" sz="5000" dirty="0">
              <a:solidFill>
                <a:srgbClr val="C00000"/>
              </a:solidFill>
              <a:latin typeface="ST-Nizhegorodsky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Образцы глаголиц «Киевских листков» и «Реймского Евангелия»">
            <a:extLst>
              <a:ext uri="{FF2B5EF4-FFF2-40B4-BE49-F238E27FC236}">
                <a16:creationId xmlns:a16="http://schemas.microsoft.com/office/drawing/2014/main" id="{F371084E-413B-97CD-CE67-98FC956D8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206" y="359455"/>
            <a:ext cx="4352057" cy="4016425"/>
          </a:xfrm>
          <a:prstGeom prst="rect">
            <a:avLst/>
          </a:prstGeom>
          <a:noFill/>
          <a:ln w="38100">
            <a:solidFill>
              <a:srgbClr val="FFD94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80BA19-6B01-473A-7E27-AF2CC24D2709}"/>
              </a:ext>
            </a:extLst>
          </p:cNvPr>
          <p:cNvSpPr txBox="1"/>
          <p:nvPr/>
        </p:nvSpPr>
        <p:spPr>
          <a:xfrm>
            <a:off x="7344697" y="4540517"/>
            <a:ext cx="3899566" cy="99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 Древней Руси глаголица использовалась очень мало, в рукописях встречаются лишь отдельные вкрапления глаголических букв</a:t>
            </a:r>
            <a:br>
              <a:rPr lang="en-US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текстах,</a:t>
            </a:r>
            <a:r>
              <a:rPr lang="en-US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написанных на кириллице</a:t>
            </a:r>
            <a:r>
              <a:rPr lang="en-US" sz="1400" kern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0" i="0" kern="1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1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C18311-EBF7-C4EF-EC75-81E8F666A2C0}"/>
              </a:ext>
            </a:extLst>
          </p:cNvPr>
          <p:cNvSpPr txBox="1"/>
          <p:nvPr/>
        </p:nvSpPr>
        <p:spPr>
          <a:xfrm>
            <a:off x="731838" y="1893241"/>
            <a:ext cx="5287961" cy="4376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Кириллица появилась благодаря смешению глаголицы и греческого алфавита в IX–X века.</a:t>
            </a:r>
          </a:p>
          <a:p>
            <a:pPr>
              <a:lnSpc>
                <a:spcPts val="2400"/>
              </a:lnSpc>
            </a:pPr>
            <a:endParaRPr lang="ru-RU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Её составил Климент </a:t>
            </a:r>
            <a:r>
              <a:rPr lang="ru-RU" b="0" i="0" kern="100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Охридский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который был учеником Кирилла. В старославянской азбуке объединены 43 буквы. 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Со временем кириллица заменила глаголицу. Она же дала начало и современному русскому алфавиту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endParaRPr lang="ru-RU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Основное отличие древних азбук —</a:t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написании символов. Ещё их отличает то</a:t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что в глаголице не было отдельных знаков</a:t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цифр. Их обозначали буквами: аз — один, буки — два и так далее.</a:t>
            </a:r>
            <a:endParaRPr lang="ru-RU" b="0" i="0" kern="1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3A4D39-9D29-E122-F99C-F8AE969E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5"/>
            <a:ext cx="5459413" cy="1127125"/>
          </a:xfrm>
        </p:spPr>
        <p:txBody>
          <a:bodyPr>
            <a:noAutofit/>
          </a:bodyPr>
          <a:lstStyle/>
          <a:p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Кириллица — старославянская азбука</a:t>
            </a:r>
            <a:endParaRPr lang="ru-RU" sz="5000" dirty="0">
              <a:solidFill>
                <a:srgbClr val="C00000"/>
              </a:solidFill>
              <a:latin typeface="ST-Nizhegorodsky" pitchFamily="2" charset="0"/>
              <a:cs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5BA7ACE-1C1F-E9F8-90AD-5BCD1DA3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446" y="297372"/>
            <a:ext cx="4146777" cy="603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6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3A4D39-9D29-E122-F99C-F8AE969E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5"/>
            <a:ext cx="5459413" cy="424271"/>
          </a:xfrm>
        </p:spPr>
        <p:txBody>
          <a:bodyPr>
            <a:noAutofit/>
          </a:bodyPr>
          <a:lstStyle/>
          <a:p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Древнерусские рукописи</a:t>
            </a:r>
            <a:endParaRPr lang="ru-RU" sz="5000" dirty="0">
              <a:solidFill>
                <a:srgbClr val="C00000"/>
              </a:solidFill>
              <a:latin typeface="ST-Nizhegorodsky" pitchFamily="2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5CDC81-FADE-ED86-F2EC-C1A2EAAD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1442299"/>
            <a:ext cx="2628974" cy="31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546132-A627-099C-6B49-F2166DBBA9A7}"/>
              </a:ext>
            </a:extLst>
          </p:cNvPr>
          <p:cNvSpPr txBox="1"/>
          <p:nvPr/>
        </p:nvSpPr>
        <p:spPr>
          <a:xfrm>
            <a:off x="731837" y="4773143"/>
            <a:ext cx="3474403" cy="146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Новгородский кодекс</a:t>
            </a: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— древнейшая известная книга Руси (полиптих), обнаруженная в 2000 году. Содержит полный текст псалмов 75 и 76 и часть псалма 67, записанных на старославянском языке.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4A7075-522A-225A-1D5A-85F8918EC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420" y="1510797"/>
            <a:ext cx="2375843" cy="3021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813660-F62E-AEC8-36D3-98AD2869CE87}"/>
              </a:ext>
            </a:extLst>
          </p:cNvPr>
          <p:cNvSpPr txBox="1"/>
          <p:nvPr/>
        </p:nvSpPr>
        <p:spPr>
          <a:xfrm>
            <a:off x="8602947" y="4739065"/>
            <a:ext cx="3057830" cy="146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Остромирово Евангелие</a:t>
            </a: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b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вторая древнейшая</a:t>
            </a:r>
            <a:b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древнейшая пергаментная рукописная книга Киевской</a:t>
            </a:r>
            <a:b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Руси, написанная в середине</a:t>
            </a:r>
            <a:b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 века.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5BB54C-3A8E-09F2-1C49-0A04215DC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242" y="1332412"/>
            <a:ext cx="5021705" cy="2985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33F215-C475-CBAC-9ACA-C57AE7050A06}"/>
              </a:ext>
            </a:extLst>
          </p:cNvPr>
          <p:cNvSpPr txBox="1"/>
          <p:nvPr/>
        </p:nvSpPr>
        <p:spPr>
          <a:xfrm>
            <a:off x="4586321" y="4460957"/>
            <a:ext cx="3474403" cy="122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«Изборник» 1076 года</a:t>
            </a: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— одна из самых древних сохранившихся древнерусских рукописных книг, третья по древности сохранившаяся точно датированная рукопись.</a:t>
            </a:r>
          </a:p>
        </p:txBody>
      </p:sp>
    </p:spTree>
    <p:extLst>
      <p:ext uri="{BB962C8B-B14F-4D97-AF65-F5344CB8AC3E}">
        <p14:creationId xmlns:p14="http://schemas.microsoft.com/office/powerpoint/2010/main" val="361970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C18311-EBF7-C4EF-EC75-81E8F666A2C0}"/>
              </a:ext>
            </a:extLst>
          </p:cNvPr>
          <p:cNvSpPr txBox="1"/>
          <p:nvPr/>
        </p:nvSpPr>
        <p:spPr>
          <a:xfrm>
            <a:off x="731839" y="1893241"/>
            <a:ext cx="4007439" cy="283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Славянские языки оказали значительное влияние на мировую культуру.</a:t>
            </a:r>
          </a:p>
          <a:p>
            <a:pPr>
              <a:lnSpc>
                <a:spcPts val="2400"/>
              </a:lnSpc>
            </a:pPr>
            <a:endParaRPr lang="ru-RU" kern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Русская литература, например, стала известна во всём мире</a:t>
            </a:r>
            <a:b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 многом 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благодаря творчеству</a:t>
            </a:r>
            <a:b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Л. Н. Толстого, Ф. М. Достоевского</a:t>
            </a:r>
            <a:b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 А. П. Чехова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3A4D39-9D29-E122-F99C-F8AE969E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33375"/>
            <a:ext cx="5459413" cy="1127125"/>
          </a:xfrm>
        </p:spPr>
        <p:txBody>
          <a:bodyPr>
            <a:noAutofit/>
          </a:bodyPr>
          <a:lstStyle/>
          <a:p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Славянские языки</a:t>
            </a:r>
            <a:b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</a:br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в мировой культуре</a:t>
            </a:r>
            <a:endParaRPr lang="ru-RU" sz="5000" dirty="0">
              <a:solidFill>
                <a:srgbClr val="C00000"/>
              </a:solidFill>
              <a:latin typeface="ST-Nizhegorodsky" pitchFamily="2" charset="0"/>
              <a:cs typeface="Arial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59E926D-0227-37AE-9C43-CA4446DA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139" y="93820"/>
            <a:ext cx="2780478" cy="32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8D992E1-D722-FFE3-C888-8DEDA8C2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9351" y="3429000"/>
            <a:ext cx="2780478" cy="32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9E5FC1-DB3D-0C6C-D792-5B019AA8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9351" y="93820"/>
            <a:ext cx="2780478" cy="32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B4CAF9-2F6E-6F43-D700-4AEC753EB23C}"/>
              </a:ext>
            </a:extLst>
          </p:cNvPr>
          <p:cNvSpPr txBox="1"/>
          <p:nvPr/>
        </p:nvSpPr>
        <p:spPr>
          <a:xfrm>
            <a:off x="6372112" y="3724511"/>
            <a:ext cx="2161223" cy="1922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Русская литература</a:t>
            </a:r>
            <a:b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богата эстетизмом</a:t>
            </a:r>
            <a:b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нравственностью, тонким осмыслением человеческой морали</a:t>
            </a:r>
            <a:b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глубоким проникновением</a:t>
            </a:r>
            <a:b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kern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душу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78057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166C9C9E-F56D-0EC3-3CA2-D25ECAFB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837" y="1893241"/>
            <a:ext cx="3658144" cy="25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C18311-EBF7-C4EF-EC75-81E8F666A2C0}"/>
              </a:ext>
            </a:extLst>
          </p:cNvPr>
          <p:cNvSpPr txBox="1"/>
          <p:nvPr/>
        </p:nvSpPr>
        <p:spPr>
          <a:xfrm>
            <a:off x="731838" y="1893241"/>
            <a:ext cx="5287961" cy="1606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Букву «ё» придумали ещё в 1783 году,</a:t>
            </a:r>
            <a:b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окончательно включили в алфавит лишь через полтора века. 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Фамилия героя «Анны Карениной» была «Лёвин»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 Левина его переименовали типографские рабочие</a:t>
            </a:r>
            <a:r>
              <a:rPr lang="en-US" kern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i="0" kern="1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3A4D39-9D29-E122-F99C-F8AE969E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33375"/>
            <a:ext cx="5459413" cy="1127125"/>
          </a:xfrm>
        </p:spPr>
        <p:txBody>
          <a:bodyPr>
            <a:noAutofit/>
          </a:bodyPr>
          <a:lstStyle/>
          <a:p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Интересные</a:t>
            </a:r>
            <a:r>
              <a:rPr lang="en-US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 </a:t>
            </a:r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факты</a:t>
            </a:r>
            <a:br>
              <a:rPr lang="en-US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</a:br>
            <a:r>
              <a:rPr lang="ru-RU" sz="5000" b="0" i="0" dirty="0">
                <a:solidFill>
                  <a:srgbClr val="C00000"/>
                </a:solidFill>
                <a:effectLst/>
                <a:latin typeface="ST-Nizhegorodsky" pitchFamily="2" charset="0"/>
                <a:cs typeface="Arial" panose="020B0604020202020204" pitchFamily="34" charset="0"/>
              </a:rPr>
              <a:t>О русской письменности</a:t>
            </a:r>
            <a:endParaRPr lang="ru-RU" sz="5000" dirty="0">
              <a:solidFill>
                <a:srgbClr val="C00000"/>
              </a:solidFill>
              <a:latin typeface="ST-Nizhegorodsky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8C508-A005-08C8-51D3-BBF343104713}"/>
              </a:ext>
            </a:extLst>
          </p:cNvPr>
          <p:cNvSpPr txBox="1"/>
          <p:nvPr/>
        </p:nvSpPr>
        <p:spPr>
          <a:xfrm>
            <a:off x="6382838" y="4450441"/>
            <a:ext cx="4861426" cy="222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Пушкин в «Сказке о царе Салтане» старался не использовать слова на букву «Ф», потому что в 80% случаев эти слова были заимствованы из иностранных языков. В итоге 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CF49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 сказке есть лишь одно слово на эту букву – «флот»</a:t>
            </a:r>
            <a:r>
              <a:rPr lang="ru-RU" b="0" i="0" kern="10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endParaRPr lang="ru-RU" b="0" i="0" kern="10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0F5F27-A228-A81B-0C2C-58676FD3D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073" y="664135"/>
            <a:ext cx="2683737" cy="40748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3241B8-2E9D-3643-D267-FEB9371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58" y="3602004"/>
            <a:ext cx="2369368" cy="27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78B58C-8233-DFE3-B246-CE509786C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713" y="3642492"/>
            <a:ext cx="1885496" cy="2666233"/>
          </a:xfrm>
          <a:prstGeom prst="rect">
            <a:avLst/>
          </a:prstGeom>
          <a:noFill/>
          <a:ln w="38100">
            <a:solidFill>
              <a:srgbClr val="FFD94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01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977</Words>
  <Application>Microsoft Office PowerPoint</Application>
  <PresentationFormat>Широкоэкранный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ST-Nizhegorodsky</vt:lpstr>
      <vt:lpstr>Calibri Light</vt:lpstr>
      <vt:lpstr>Тема Office</vt:lpstr>
      <vt:lpstr>День славянской письменности и культуры 2023</vt:lpstr>
      <vt:lpstr>День славянской письменности и культуры</vt:lpstr>
      <vt:lpstr>История создания славянской письменности</vt:lpstr>
      <vt:lpstr>Кирилл и мефодий</vt:lpstr>
      <vt:lpstr>Глаголица — первый славянский алфавит</vt:lpstr>
      <vt:lpstr>Кириллица — старославянская азбука</vt:lpstr>
      <vt:lpstr>Древнерусские рукописи</vt:lpstr>
      <vt:lpstr>Славянские языки в мировой культуре</vt:lpstr>
      <vt:lpstr>Интересные факты О русской письменности</vt:lpstr>
      <vt:lpstr>Интересные факты О русской письменности</vt:lpstr>
      <vt:lpstr>Интересные факты О русской письменности</vt:lpstr>
      <vt:lpstr>Презентация PowerPoint</vt:lpstr>
      <vt:lpstr>Лучшая благодарность за презентацию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славянской письменности и культуры 2023</dc:title>
  <dc:creator>Вероника Панина</dc:creator>
  <cp:lastModifiedBy>Вероника Панина</cp:lastModifiedBy>
  <cp:revision>16</cp:revision>
  <dcterms:created xsi:type="dcterms:W3CDTF">2023-04-25T06:20:31Z</dcterms:created>
  <dcterms:modified xsi:type="dcterms:W3CDTF">2023-05-10T13:01:50Z</dcterms:modified>
</cp:coreProperties>
</file>